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454" r:id="rId3"/>
    <p:sldId id="473" r:id="rId4"/>
    <p:sldId id="472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70AD47"/>
    <a:srgbClr val="385723"/>
    <a:srgbClr val="E5F0E0"/>
    <a:srgbClr val="AED19E"/>
    <a:srgbClr val="DC2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4"/>
    <p:restoredTop sz="87950" autoAdjust="0"/>
  </p:normalViewPr>
  <p:slideViewPr>
    <p:cSldViewPr snapToGrid="0" snapToObjects="1">
      <p:cViewPr varScale="1">
        <p:scale>
          <a:sx n="106" d="100"/>
          <a:sy n="106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40870-534C-46E9-ADCD-2F266799DA52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AC3C-2068-4A88-982F-9859BB488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Demographic Segmentation Image: https://</a:t>
            </a:r>
            <a:r>
              <a:rPr lang="en-US" altLang="en-US" dirty="0" err="1"/>
              <a:t>www.questionpro.com</a:t>
            </a:r>
            <a:r>
              <a:rPr lang="en-US" altLang="en-US" dirty="0"/>
              <a:t>/blog/demographic-examples/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8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err="1"/>
              <a:t>www.eurekafacts.com</a:t>
            </a:r>
            <a:r>
              <a:rPr lang="en-US" altLang="en-US" dirty="0"/>
              <a:t>/project/market-segmentation/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75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46960" cy="106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4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165"/>
            <a:ext cx="9144000" cy="394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5" y="0"/>
            <a:ext cx="23675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143" y="4767263"/>
            <a:ext cx="48173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3B7E3A-A8BC-1542-B6A9-3881FA2AF1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1" y="-14513"/>
            <a:ext cx="1789607" cy="8134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93" y="4442028"/>
            <a:ext cx="523665" cy="44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17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tiff"/><Relationship Id="rId7" Type="http://schemas.openxmlformats.org/officeDocument/2006/relationships/image" Target="../media/image13.sv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368" y="2383882"/>
            <a:ext cx="7852133" cy="631804"/>
          </a:xfrm>
        </p:spPr>
        <p:txBody>
          <a:bodyPr>
            <a:normAutofit/>
          </a:bodyPr>
          <a:lstStyle/>
          <a:p>
            <a:r>
              <a:rPr lang="en-US" dirty="0"/>
              <a:t>CRISA Marketing Research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98" y="1741190"/>
            <a:ext cx="745003" cy="6318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0D4599-45DD-1945-8725-1D7A43B5D368}"/>
              </a:ext>
            </a:extLst>
          </p:cNvPr>
          <p:cNvSpPr txBox="1">
            <a:spLocks/>
          </p:cNvSpPr>
          <p:nvPr/>
        </p:nvSpPr>
        <p:spPr>
          <a:xfrm>
            <a:off x="521368" y="4029416"/>
            <a:ext cx="7852133" cy="3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800" b="0" dirty="0"/>
              <a:t>Presented By: Steve Spence</a:t>
            </a:r>
          </a:p>
        </p:txBody>
      </p:sp>
    </p:spTree>
    <p:extLst>
      <p:ext uri="{BB962C8B-B14F-4D97-AF65-F5344CB8AC3E}">
        <p14:creationId xmlns:p14="http://schemas.microsoft.com/office/powerpoint/2010/main" val="34263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13BCB-0A64-034D-8EB3-A90784E5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83" y="1203073"/>
            <a:ext cx="3831033" cy="348020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3199305-8FCE-A44B-B70A-5B8CD7AB3AE6}"/>
              </a:ext>
            </a:extLst>
          </p:cNvPr>
          <p:cNvSpPr/>
          <p:nvPr/>
        </p:nvSpPr>
        <p:spPr>
          <a:xfrm>
            <a:off x="5235140" y="2123768"/>
            <a:ext cx="3023420" cy="2138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A7CD034-8467-8F49-8B7A-EA337A6C1981}"/>
              </a:ext>
            </a:extLst>
          </p:cNvPr>
          <p:cNvSpPr/>
          <p:nvPr/>
        </p:nvSpPr>
        <p:spPr>
          <a:xfrm>
            <a:off x="1002890" y="2123768"/>
            <a:ext cx="3023420" cy="2138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994" y="22528"/>
            <a:ext cx="6897006" cy="593762"/>
          </a:xfrm>
        </p:spPr>
        <p:txBody>
          <a:bodyPr/>
          <a:lstStyle/>
          <a:p>
            <a:r>
              <a:rPr lang="en-US" dirty="0"/>
              <a:t>India Bath Soap Market Segmentation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3333" y="725015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Current State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BC574-1914-EB48-8FA1-B28FCEBA346B}"/>
              </a:ext>
            </a:extLst>
          </p:cNvPr>
          <p:cNvSpPr/>
          <p:nvPr/>
        </p:nvSpPr>
        <p:spPr>
          <a:xfrm>
            <a:off x="2763333" y="725015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Future State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Soap">
            <a:extLst>
              <a:ext uri="{FF2B5EF4-FFF2-40B4-BE49-F238E27FC236}">
                <a16:creationId xmlns:a16="http://schemas.microsoft.com/office/drawing/2014/main" id="{8C05F109-9776-A641-B425-76FE2C6F1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2371270"/>
            <a:ext cx="707923" cy="707923"/>
          </a:xfrm>
          <a:prstGeom prst="rect">
            <a:avLst/>
          </a:prstGeom>
        </p:spPr>
      </p:pic>
      <p:pic>
        <p:nvPicPr>
          <p:cNvPr id="13" name="Graphic 12" descr="Dollar">
            <a:extLst>
              <a:ext uri="{FF2B5EF4-FFF2-40B4-BE49-F238E27FC236}">
                <a16:creationId xmlns:a16="http://schemas.microsoft.com/office/drawing/2014/main" id="{4B4D7CA2-52FA-5042-86D3-E699611A5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984" y="2768243"/>
            <a:ext cx="707923" cy="707923"/>
          </a:xfrm>
          <a:prstGeom prst="rect">
            <a:avLst/>
          </a:prstGeom>
        </p:spPr>
      </p:pic>
      <p:pic>
        <p:nvPicPr>
          <p:cNvPr id="16" name="Graphic 15" descr="Trophy">
            <a:extLst>
              <a:ext uri="{FF2B5EF4-FFF2-40B4-BE49-F238E27FC236}">
                <a16:creationId xmlns:a16="http://schemas.microsoft.com/office/drawing/2014/main" id="{DAD69E6E-3F81-BC4F-A9A3-092BEC247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7384" y="2742671"/>
            <a:ext cx="773168" cy="773168"/>
          </a:xfrm>
          <a:prstGeom prst="rect">
            <a:avLst/>
          </a:prstGeom>
        </p:spPr>
      </p:pic>
      <p:pic>
        <p:nvPicPr>
          <p:cNvPr id="17" name="Graphic 16" descr="Soap">
            <a:extLst>
              <a:ext uri="{FF2B5EF4-FFF2-40B4-BE49-F238E27FC236}">
                <a16:creationId xmlns:a16="http://schemas.microsoft.com/office/drawing/2014/main" id="{33D415E3-3989-7A4F-B833-1FBB2180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2898543"/>
            <a:ext cx="707923" cy="707923"/>
          </a:xfrm>
          <a:prstGeom prst="rect">
            <a:avLst/>
          </a:prstGeom>
        </p:spPr>
      </p:pic>
      <p:pic>
        <p:nvPicPr>
          <p:cNvPr id="18" name="Graphic 17" descr="Soap">
            <a:extLst>
              <a:ext uri="{FF2B5EF4-FFF2-40B4-BE49-F238E27FC236}">
                <a16:creationId xmlns:a16="http://schemas.microsoft.com/office/drawing/2014/main" id="{9682DE1C-1883-D041-801F-5D36C114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940" y="3425816"/>
            <a:ext cx="707923" cy="7079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E2AC10-D2EB-9A44-A2ED-57ED7991D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1779" y="2331754"/>
            <a:ext cx="1257687" cy="628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DEBF7-206E-BE4E-A2FC-4F85F7BA7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0444" y1="78889" x2="50444" y2="78889"/>
                        <a14:foregroundMark x1="49111" y1="70889" x2="55778" y2="70889"/>
                        <a14:foregroundMark x1="47778" y1="74889" x2="50444" y2="74889"/>
                        <a14:foregroundMark x1="51778" y1="78889" x2="55778" y2="8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478" y="2976863"/>
            <a:ext cx="1098755" cy="1098755"/>
          </a:xfrm>
          <a:prstGeom prst="rect">
            <a:avLst/>
          </a:prstGeom>
        </p:spPr>
      </p:pic>
      <p:pic>
        <p:nvPicPr>
          <p:cNvPr id="20" name="Graphic 19" descr="Heart">
            <a:extLst>
              <a:ext uri="{FF2B5EF4-FFF2-40B4-BE49-F238E27FC236}">
                <a16:creationId xmlns:a16="http://schemas.microsoft.com/office/drawing/2014/main" id="{296EFC7C-AA60-6A4F-A319-C53380EE6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7284" y="3122205"/>
            <a:ext cx="607221" cy="607221"/>
          </a:xfrm>
          <a:prstGeom prst="rect">
            <a:avLst/>
          </a:prstGeom>
        </p:spPr>
      </p:pic>
      <p:pic>
        <p:nvPicPr>
          <p:cNvPr id="25" name="Graphic 24" descr="Dollar">
            <a:extLst>
              <a:ext uri="{FF2B5EF4-FFF2-40B4-BE49-F238E27FC236}">
                <a16:creationId xmlns:a16="http://schemas.microsoft.com/office/drawing/2014/main" id="{6612FD68-2EB7-514F-ACEE-E26FDB4AB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6702" y="2775294"/>
            <a:ext cx="707923" cy="7079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841B3D6-A58E-FE47-855D-1FBE9AE47038}"/>
              </a:ext>
            </a:extLst>
          </p:cNvPr>
          <p:cNvSpPr/>
          <p:nvPr/>
        </p:nvSpPr>
        <p:spPr>
          <a:xfrm>
            <a:off x="705934" y="1614727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Purchase Behavior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2F26E7-FF82-7840-91A1-912C94215B3C}"/>
              </a:ext>
            </a:extLst>
          </p:cNvPr>
          <p:cNvSpPr/>
          <p:nvPr/>
        </p:nvSpPr>
        <p:spPr>
          <a:xfrm>
            <a:off x="4925959" y="1619844"/>
            <a:ext cx="3617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Basis of Purchase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6" grpId="0"/>
      <p:bldP spid="6" grpId="1"/>
      <p:bldP spid="9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6095" y="-8887"/>
            <a:ext cx="6505348" cy="645495"/>
          </a:xfrm>
        </p:spPr>
        <p:txBody>
          <a:bodyPr/>
          <a:lstStyle/>
          <a:p>
            <a:r>
              <a:rPr lang="en-US" dirty="0"/>
              <a:t>Resulting Market Clusters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7572" y="783293"/>
            <a:ext cx="16878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#1</a:t>
            </a:r>
          </a:p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(33% of Market)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0686C6-BBF8-0942-9299-B83FFD605F51}"/>
              </a:ext>
            </a:extLst>
          </p:cNvPr>
          <p:cNvSpPr/>
          <p:nvPr/>
        </p:nvSpPr>
        <p:spPr>
          <a:xfrm>
            <a:off x="3777126" y="780696"/>
            <a:ext cx="16878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#2</a:t>
            </a:r>
          </a:p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(12% of Market)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CCF2B9-B136-E546-B06E-74F543EDAD90}"/>
              </a:ext>
            </a:extLst>
          </p:cNvPr>
          <p:cNvSpPr/>
          <p:nvPr/>
        </p:nvSpPr>
        <p:spPr>
          <a:xfrm>
            <a:off x="6648610" y="778531"/>
            <a:ext cx="16878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#3</a:t>
            </a:r>
          </a:p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(55% of Market)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7C6AD83-63A8-DD4B-B31D-F8DCE39D90C1}"/>
              </a:ext>
            </a:extLst>
          </p:cNvPr>
          <p:cNvSpPr/>
          <p:nvPr/>
        </p:nvSpPr>
        <p:spPr>
          <a:xfrm>
            <a:off x="304638" y="1606585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48172E-26CC-464C-A095-BBD46AD99C42}"/>
              </a:ext>
            </a:extLst>
          </p:cNvPr>
          <p:cNvSpPr/>
          <p:nvPr/>
        </p:nvSpPr>
        <p:spPr>
          <a:xfrm>
            <a:off x="380957" y="16458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Education Level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3E900E-C74E-4349-933C-6C9B11218B0A}"/>
              </a:ext>
            </a:extLst>
          </p:cNvPr>
          <p:cNvSpPr/>
          <p:nvPr/>
        </p:nvSpPr>
        <p:spPr>
          <a:xfrm>
            <a:off x="380957" y="22623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Socio-Economic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C5D217A-A23B-384C-A083-9D6D66E5BA00}"/>
              </a:ext>
            </a:extLst>
          </p:cNvPr>
          <p:cNvSpPr/>
          <p:nvPr/>
        </p:nvSpPr>
        <p:spPr>
          <a:xfrm>
            <a:off x="380957" y="28788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More Sensitive to Sales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209BA-A3EA-3545-818B-C001183541B6}"/>
              </a:ext>
            </a:extLst>
          </p:cNvPr>
          <p:cNvSpPr/>
          <p:nvPr/>
        </p:nvSpPr>
        <p:spPr>
          <a:xfrm>
            <a:off x="381362" y="349537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Freshness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4E47DA7-3638-364B-8EF0-D7E2821D11CC}"/>
              </a:ext>
            </a:extLst>
          </p:cNvPr>
          <p:cNvSpPr/>
          <p:nvPr/>
        </p:nvSpPr>
        <p:spPr>
          <a:xfrm>
            <a:off x="1035943" y="402963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Glycerin Type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5688975-0D73-B647-9310-B93FCC252D8D}"/>
              </a:ext>
            </a:extLst>
          </p:cNvPr>
          <p:cNvSpPr/>
          <p:nvPr/>
        </p:nvSpPr>
        <p:spPr>
          <a:xfrm>
            <a:off x="1639966" y="165008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Premium Soaps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C754B0-26CF-F94E-B98C-FA1781957452}"/>
              </a:ext>
            </a:extLst>
          </p:cNvPr>
          <p:cNvSpPr/>
          <p:nvPr/>
        </p:nvSpPr>
        <p:spPr>
          <a:xfrm>
            <a:off x="1639964" y="226872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Lower Volume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8539158-B881-3C4B-9BDD-E6F214E391D3}"/>
              </a:ext>
            </a:extLst>
          </p:cNvPr>
          <p:cNvSpPr/>
          <p:nvPr/>
        </p:nvSpPr>
        <p:spPr>
          <a:xfrm>
            <a:off x="1645869" y="287887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“Other” Brand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F3EB6A-CDC5-A245-B187-23EBB4BE1894}"/>
              </a:ext>
            </a:extLst>
          </p:cNvPr>
          <p:cNvSpPr/>
          <p:nvPr/>
        </p:nvSpPr>
        <p:spPr>
          <a:xfrm>
            <a:off x="1639963" y="348843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Skincare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B4E4AC7-8861-2743-B4B8-47BC26801EA4}"/>
              </a:ext>
            </a:extLst>
          </p:cNvPr>
          <p:cNvSpPr/>
          <p:nvPr/>
        </p:nvSpPr>
        <p:spPr>
          <a:xfrm>
            <a:off x="3302838" y="1601824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3031C5-3F1E-C147-B1CD-118FA00FD466}"/>
              </a:ext>
            </a:extLst>
          </p:cNvPr>
          <p:cNvSpPr/>
          <p:nvPr/>
        </p:nvSpPr>
        <p:spPr>
          <a:xfrm>
            <a:off x="3379157" y="16411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Lowest Education Level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755B0A-1084-5944-B6F1-E7BAA0972C0B}"/>
              </a:ext>
            </a:extLst>
          </p:cNvPr>
          <p:cNvSpPr/>
          <p:nvPr/>
        </p:nvSpPr>
        <p:spPr>
          <a:xfrm>
            <a:off x="3379157" y="22576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Lowest Socio-Economic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7511365-656D-4044-86CB-7FBC5FAFBF70}"/>
              </a:ext>
            </a:extLst>
          </p:cNvPr>
          <p:cNvSpPr/>
          <p:nvPr/>
        </p:nvSpPr>
        <p:spPr>
          <a:xfrm>
            <a:off x="3379157" y="28741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More Sensitive to Sales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DA5460-AE2F-4845-913F-FF33FF142C8E}"/>
              </a:ext>
            </a:extLst>
          </p:cNvPr>
          <p:cNvSpPr/>
          <p:nvPr/>
        </p:nvSpPr>
        <p:spPr>
          <a:xfrm>
            <a:off x="3379562" y="349061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Economy Price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2378F2F-2CED-D04A-BDD2-1C352A133834}"/>
              </a:ext>
            </a:extLst>
          </p:cNvPr>
          <p:cNvSpPr/>
          <p:nvPr/>
        </p:nvSpPr>
        <p:spPr>
          <a:xfrm>
            <a:off x="4034143" y="4024875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Carbolic Type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9632C0-F1E1-8149-B009-2591A54942E0}"/>
              </a:ext>
            </a:extLst>
          </p:cNvPr>
          <p:cNvSpPr/>
          <p:nvPr/>
        </p:nvSpPr>
        <p:spPr>
          <a:xfrm>
            <a:off x="4638166" y="1645321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 Price Point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638B758-AEC4-7B4D-AF03-B6B73E85DC61}"/>
              </a:ext>
            </a:extLst>
          </p:cNvPr>
          <p:cNvSpPr/>
          <p:nvPr/>
        </p:nvSpPr>
        <p:spPr>
          <a:xfrm>
            <a:off x="4638164" y="2263968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Average Volume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89C10A3-6468-184B-812A-66FC109CD223}"/>
              </a:ext>
            </a:extLst>
          </p:cNvPr>
          <p:cNvSpPr/>
          <p:nvPr/>
        </p:nvSpPr>
        <p:spPr>
          <a:xfrm>
            <a:off x="4644069" y="2874114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Brand 55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FF749F7-3A2C-624C-A4E7-5D927B371574}"/>
              </a:ext>
            </a:extLst>
          </p:cNvPr>
          <p:cNvSpPr/>
          <p:nvPr/>
        </p:nvSpPr>
        <p:spPr>
          <a:xfrm>
            <a:off x="4638163" y="3483671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Brand Loyal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BD22257-2AD2-B64F-B4E1-060C02639406}"/>
              </a:ext>
            </a:extLst>
          </p:cNvPr>
          <p:cNvSpPr/>
          <p:nvPr/>
        </p:nvSpPr>
        <p:spPr>
          <a:xfrm>
            <a:off x="6193312" y="1596882"/>
            <a:ext cx="2598414" cy="3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7D5510D-74B4-D14D-AC36-539E799B274C}"/>
              </a:ext>
            </a:extLst>
          </p:cNvPr>
          <p:cNvSpPr/>
          <p:nvPr/>
        </p:nvSpPr>
        <p:spPr>
          <a:xfrm>
            <a:off x="6269631" y="16361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Middle Education Level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F8C4D40-075B-5547-8937-115785041960}"/>
              </a:ext>
            </a:extLst>
          </p:cNvPr>
          <p:cNvSpPr/>
          <p:nvPr/>
        </p:nvSpPr>
        <p:spPr>
          <a:xfrm>
            <a:off x="6269631" y="22526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Lower Socio-Economic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C0C1FF3-CEC5-754C-A4E5-E381E2110B68}"/>
              </a:ext>
            </a:extLst>
          </p:cNvPr>
          <p:cNvSpPr/>
          <p:nvPr/>
        </p:nvSpPr>
        <p:spPr>
          <a:xfrm>
            <a:off x="6269631" y="28691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Less Sensitive to Sales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4EAB71C-CCD3-584B-8106-0CD314E43683}"/>
              </a:ext>
            </a:extLst>
          </p:cNvPr>
          <p:cNvSpPr/>
          <p:nvPr/>
        </p:nvSpPr>
        <p:spPr>
          <a:xfrm>
            <a:off x="6270036" y="348567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Beauty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B28C36C-23AD-514E-A7F0-B992C15441B3}"/>
              </a:ext>
            </a:extLst>
          </p:cNvPr>
          <p:cNvSpPr/>
          <p:nvPr/>
        </p:nvSpPr>
        <p:spPr>
          <a:xfrm>
            <a:off x="6924617" y="4019933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Sub-Popular Soaps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CC14AC0-9993-174D-8A7C-4287261E39D8}"/>
              </a:ext>
            </a:extLst>
          </p:cNvPr>
          <p:cNvSpPr/>
          <p:nvPr/>
        </p:nvSpPr>
        <p:spPr>
          <a:xfrm>
            <a:off x="7528640" y="164037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Low Price Point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30688C2-FA7D-4647-988F-BC2BE168505D}"/>
              </a:ext>
            </a:extLst>
          </p:cNvPr>
          <p:cNvSpPr/>
          <p:nvPr/>
        </p:nvSpPr>
        <p:spPr>
          <a:xfrm>
            <a:off x="7528638" y="2259026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Higher Volume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B3A6D8-3B4A-A549-9F2A-A45F1512DA70}"/>
              </a:ext>
            </a:extLst>
          </p:cNvPr>
          <p:cNvSpPr/>
          <p:nvPr/>
        </p:nvSpPr>
        <p:spPr>
          <a:xfrm>
            <a:off x="7534543" y="2869172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“Other” Brand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5A27F00-A277-E546-9F31-B9964A730F42}"/>
              </a:ext>
            </a:extLst>
          </p:cNvPr>
          <p:cNvSpPr/>
          <p:nvPr/>
        </p:nvSpPr>
        <p:spPr>
          <a:xfrm>
            <a:off x="7528637" y="3478729"/>
            <a:ext cx="1173785" cy="5629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Popular Soaps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5BD289-EB30-6741-A759-B95A24C5E5C0}"/>
              </a:ext>
            </a:extLst>
          </p:cNvPr>
          <p:cNvSpPr/>
          <p:nvPr/>
        </p:nvSpPr>
        <p:spPr>
          <a:xfrm>
            <a:off x="2237933" y="2237875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Women 35+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B4BD54-39DD-6A4A-A93A-4CF5D22390A9}"/>
              </a:ext>
            </a:extLst>
          </p:cNvPr>
          <p:cNvSpPr/>
          <p:nvPr/>
        </p:nvSpPr>
        <p:spPr>
          <a:xfrm>
            <a:off x="3972055" y="2239702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 to 6 Member Household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F119C1C-541B-3149-88F8-4B68A04F4111}"/>
              </a:ext>
            </a:extLst>
          </p:cNvPr>
          <p:cNvSpPr/>
          <p:nvPr/>
        </p:nvSpPr>
        <p:spPr>
          <a:xfrm>
            <a:off x="5706177" y="2237874"/>
            <a:ext cx="1270510" cy="1095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Children Above Age 14</a:t>
            </a:r>
          </a:p>
        </p:txBody>
      </p:sp>
    </p:spTree>
    <p:extLst>
      <p:ext uri="{BB962C8B-B14F-4D97-AF65-F5344CB8AC3E}">
        <p14:creationId xmlns:p14="http://schemas.microsoft.com/office/powerpoint/2010/main" val="1748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9" grpId="0" animBg="1"/>
      <p:bldP spid="61" grpId="0" animBg="1"/>
      <p:bldP spid="61" grpId="1" animBg="1"/>
      <p:bldP spid="66" grpId="0" animBg="1"/>
      <p:bldP spid="66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9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53" grpId="0" animBg="1"/>
      <p:bldP spid="53" grpId="1" animBg="1"/>
      <p:bldP spid="100" grpId="0" animBg="1"/>
      <p:bldP spid="100" grpId="1" animBg="1"/>
      <p:bldP spid="101" grpId="0" animBg="1"/>
      <p:bldP spid="10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7831" y="21035"/>
            <a:ext cx="6503882" cy="501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3591" y="863590"/>
            <a:ext cx="505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Two Targeted Promotion Campaigns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#1 Segmentation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Premium Products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Cluster #2 Segmentation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Brand 55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Economy Pricing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Investigation Into “Other” Brand Category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Significant Unidentified Brand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CB44-81CA-D045-AEA4-47081C14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70" y="1706145"/>
            <a:ext cx="2806383" cy="17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20247</TotalTime>
  <Words>192</Words>
  <Application>Microsoft Macintosh PowerPoint</Application>
  <PresentationFormat>On-screen Show (16:9)</PresentationFormat>
  <Paragraphs>63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Courier New</vt:lpstr>
      <vt:lpstr>Garamond</vt:lpstr>
      <vt:lpstr>Office Theme</vt:lpstr>
      <vt:lpstr>CRISA Marketing Research</vt:lpstr>
      <vt:lpstr>India Bath Soap Market Segmentation</vt:lpstr>
      <vt:lpstr>Resulting Market Clusters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Spence, Steven</cp:lastModifiedBy>
  <cp:revision>377</cp:revision>
  <dcterms:created xsi:type="dcterms:W3CDTF">2016-02-11T18:06:46Z</dcterms:created>
  <dcterms:modified xsi:type="dcterms:W3CDTF">2019-12-03T23:47:14Z</dcterms:modified>
</cp:coreProperties>
</file>